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003F95E-85CC-4DB6-9167-868D64DBE31A}" type="datetimeFigureOut">
              <a:rPr lang="en-US" smtClean="0"/>
              <a:t>9/20/2013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94307433-FCEE-4EDA-9C2B-DD39F7DE6BC4}"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03F95E-85CC-4DB6-9167-868D64DBE31A}"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07433-FCEE-4EDA-9C2B-DD39F7DE6B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03F95E-85CC-4DB6-9167-868D64DBE31A}"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07433-FCEE-4EDA-9C2B-DD39F7DE6BC4}"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003F95E-85CC-4DB6-9167-868D64DBE31A}"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07433-FCEE-4EDA-9C2B-DD39F7DE6BC4}"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003F95E-85CC-4DB6-9167-868D64DBE31A}" type="datetimeFigureOut">
              <a:rPr lang="en-US" smtClean="0"/>
              <a:t>9/20/2013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94307433-FCEE-4EDA-9C2B-DD39F7DE6BC4}"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003F95E-85CC-4DB6-9167-868D64DBE31A}"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07433-FCEE-4EDA-9C2B-DD39F7DE6BC4}"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03F95E-85CC-4DB6-9167-868D64DBE31A}" type="datetimeFigureOut">
              <a:rPr lang="en-US" smtClean="0"/>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07433-FCEE-4EDA-9C2B-DD39F7DE6BC4}"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03F95E-85CC-4DB6-9167-868D64DBE31A}" type="datetimeFigureOut">
              <a:rPr lang="en-US" smtClean="0"/>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07433-FCEE-4EDA-9C2B-DD39F7DE6BC4}"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3F95E-85CC-4DB6-9167-868D64DBE31A}" type="datetimeFigureOut">
              <a:rPr lang="en-US" smtClean="0"/>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07433-FCEE-4EDA-9C2B-DD39F7DE6BC4}"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03F95E-85CC-4DB6-9167-868D64DBE31A}"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07433-FCEE-4EDA-9C2B-DD39F7DE6BC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03F95E-85CC-4DB6-9167-868D64DBE31A}"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07433-FCEE-4EDA-9C2B-DD39F7DE6BC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003F95E-85CC-4DB6-9167-868D64DBE31A}" type="datetimeFigureOut">
              <a:rPr lang="en-US" smtClean="0"/>
              <a:t>9/20/2013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4307433-FCEE-4EDA-9C2B-DD39F7DE6BC4}"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brainpop.com/science/ourfragileenvironment/naturalresources/preview.we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2" name="Picture 18" descr="http://t2.gstatic.com/images?q=tbn:ANd9GcTvF_IgD38hJYoqdPzvAIRCxhrVtum0OmvrEOjMBr1duXycnu5vhQ:ed101.bu.edu/StudentDoc/Archives/ED101sp07/rjayneb/gneiss.jpg"/>
          <p:cNvPicPr>
            <a:picLocks noChangeAspect="1" noChangeArrowheads="1"/>
          </p:cNvPicPr>
          <p:nvPr/>
        </p:nvPicPr>
        <p:blipFill>
          <a:blip r:embed="rId2" cstate="print"/>
          <a:srcRect/>
          <a:stretch>
            <a:fillRect/>
          </a:stretch>
        </p:blipFill>
        <p:spPr bwMode="auto">
          <a:xfrm>
            <a:off x="228600" y="3810000"/>
            <a:ext cx="1335331" cy="1143000"/>
          </a:xfrm>
          <a:prstGeom prst="rect">
            <a:avLst/>
          </a:prstGeom>
          <a:noFill/>
        </p:spPr>
      </p:pic>
      <p:pic>
        <p:nvPicPr>
          <p:cNvPr id="1040" name="Picture 16" descr="http://t3.gstatic.com/images?q=tbn:ANd9GcQJgcCrZNg8DvTsERqTs31odQnBwZIgyBuW5ETZsayMn1W3h0EDvQ:thumbs.dreamstime.com/z/rocks-minerals-9005191.jpg"/>
          <p:cNvPicPr>
            <a:picLocks noChangeAspect="1" noChangeArrowheads="1"/>
          </p:cNvPicPr>
          <p:nvPr/>
        </p:nvPicPr>
        <p:blipFill>
          <a:blip r:embed="rId3" cstate="print"/>
          <a:srcRect/>
          <a:stretch>
            <a:fillRect/>
          </a:stretch>
        </p:blipFill>
        <p:spPr bwMode="auto">
          <a:xfrm>
            <a:off x="3657600" y="4953000"/>
            <a:ext cx="2362200" cy="1571938"/>
          </a:xfrm>
          <a:prstGeom prst="rect">
            <a:avLst/>
          </a:prstGeom>
          <a:noFill/>
        </p:spPr>
      </p:pic>
      <p:pic>
        <p:nvPicPr>
          <p:cNvPr id="1038" name="Picture 14" descr="http://t0.gstatic.com/images?q=tbn:ANd9GcTfaqevnXbkIcr27gXndI9F7uTvcFv78NGHdiQEUn1Kek3Ge-RK:utahscience.oremjr.alpine.k12.ut.us/sciber03/middle/8_sciber/geology/images/3rocks.jpg"/>
          <p:cNvPicPr>
            <a:picLocks noChangeAspect="1" noChangeArrowheads="1"/>
          </p:cNvPicPr>
          <p:nvPr/>
        </p:nvPicPr>
        <p:blipFill>
          <a:blip r:embed="rId4" cstate="print"/>
          <a:srcRect/>
          <a:stretch>
            <a:fillRect/>
          </a:stretch>
        </p:blipFill>
        <p:spPr bwMode="auto">
          <a:xfrm rot="20373122">
            <a:off x="6462969" y="4660880"/>
            <a:ext cx="2438400" cy="1828800"/>
          </a:xfrm>
          <a:prstGeom prst="rect">
            <a:avLst/>
          </a:prstGeom>
          <a:noFill/>
        </p:spPr>
      </p:pic>
      <p:sp>
        <p:nvSpPr>
          <p:cNvPr id="3" name="Subtitle 2"/>
          <p:cNvSpPr>
            <a:spLocks noGrp="1"/>
          </p:cNvSpPr>
          <p:nvPr>
            <p:ph type="subTitle" idx="4294967295"/>
          </p:nvPr>
        </p:nvSpPr>
        <p:spPr>
          <a:xfrm>
            <a:off x="1752600" y="4038600"/>
            <a:ext cx="6400800" cy="1066800"/>
          </a:xfrm>
        </p:spPr>
        <p:txBody>
          <a:bodyPr>
            <a:normAutofit fontScale="92500" lnSpcReduction="20000"/>
          </a:bodyPr>
          <a:lstStyle/>
          <a:p>
            <a:r>
              <a:rPr lang="en-US" dirty="0" smtClean="0"/>
              <a:t>SPI 0407.7.2 Analyze how different earth materials are utilized to solve human problems or improve the quality of life. </a:t>
            </a:r>
            <a:endParaRPr lang="en-US" dirty="0"/>
          </a:p>
        </p:txBody>
      </p:sp>
      <p:pic>
        <p:nvPicPr>
          <p:cNvPr id="1026" name="Picture 2" descr="http://t0.gstatic.com/images?q=tbn:ANd9GcQm-fqF2LGJTteqV-A3NZUUWH_jA4GHXm3cETrDPiSisbjDZpDU:www.nhm.ac.uk/resources-rx/images/1008/tarnowitzite-aragonite_70090_1.jpg"/>
          <p:cNvPicPr>
            <a:picLocks noChangeAspect="1" noChangeArrowheads="1"/>
          </p:cNvPicPr>
          <p:nvPr/>
        </p:nvPicPr>
        <p:blipFill>
          <a:blip r:embed="rId5" cstate="print"/>
          <a:srcRect/>
          <a:stretch>
            <a:fillRect/>
          </a:stretch>
        </p:blipFill>
        <p:spPr bwMode="auto">
          <a:xfrm>
            <a:off x="381000" y="5105400"/>
            <a:ext cx="3000375" cy="1524001"/>
          </a:xfrm>
          <a:prstGeom prst="rect">
            <a:avLst/>
          </a:prstGeom>
          <a:noFill/>
        </p:spPr>
      </p:pic>
      <p:pic>
        <p:nvPicPr>
          <p:cNvPr id="1028" name="Picture 4" descr="http://t1.gstatic.com/images?q=tbn:ANd9GcTSGOqn5pSb_oc6L2JJp46PMFD11FCgX8Y4l9H9m-0S6AHjBxIRqA:i.istockimg.com/file_thumbview_approve/5842892/2/stock-photo-5842892-rocks-and-minerals-pink-feldspar-basalt.jpg"/>
          <p:cNvPicPr>
            <a:picLocks noChangeAspect="1" noChangeArrowheads="1"/>
          </p:cNvPicPr>
          <p:nvPr/>
        </p:nvPicPr>
        <p:blipFill>
          <a:blip r:embed="rId6" cstate="print"/>
          <a:srcRect/>
          <a:stretch>
            <a:fillRect/>
          </a:stretch>
        </p:blipFill>
        <p:spPr bwMode="auto">
          <a:xfrm>
            <a:off x="6705600" y="2209800"/>
            <a:ext cx="2206689" cy="1676400"/>
          </a:xfrm>
          <a:prstGeom prst="rect">
            <a:avLst/>
          </a:prstGeom>
          <a:noFill/>
        </p:spPr>
      </p:pic>
      <p:pic>
        <p:nvPicPr>
          <p:cNvPr id="1030" name="Picture 6" descr="http://t1.gstatic.com/images?q=tbn:ANd9GcQCJjqbZoudExmYwhLxlKTKcnFkMn-qjx-Rjc_wmKVewvhZyhCq:www.sflorg.com/nature_trail/albums/rocks_minerals/rocks_minerals_04.jpg"/>
          <p:cNvPicPr>
            <a:picLocks noChangeAspect="1" noChangeArrowheads="1"/>
          </p:cNvPicPr>
          <p:nvPr/>
        </p:nvPicPr>
        <p:blipFill>
          <a:blip r:embed="rId7" cstate="print"/>
          <a:srcRect/>
          <a:stretch>
            <a:fillRect/>
          </a:stretch>
        </p:blipFill>
        <p:spPr bwMode="auto">
          <a:xfrm>
            <a:off x="3581400" y="762000"/>
            <a:ext cx="2562225" cy="1790701"/>
          </a:xfrm>
          <a:prstGeom prst="rect">
            <a:avLst/>
          </a:prstGeom>
          <a:noFill/>
        </p:spPr>
      </p:pic>
      <p:pic>
        <p:nvPicPr>
          <p:cNvPr id="1032" name="Picture 8" descr="http://t3.gstatic.com/images?q=tbn:ANd9GcTl_H4esUVNYQf-Go_Fx4MpC5U3RUxbenu9cGvlFkWOcVQb2MD7Qg:www.sflorg.com/nature_trail/albums/rocks_minerals/rocks_minerals_03.jpg"/>
          <p:cNvPicPr>
            <a:picLocks noChangeAspect="1" noChangeArrowheads="1"/>
          </p:cNvPicPr>
          <p:nvPr/>
        </p:nvPicPr>
        <p:blipFill>
          <a:blip r:embed="rId8" cstate="print"/>
          <a:srcRect/>
          <a:stretch>
            <a:fillRect/>
          </a:stretch>
        </p:blipFill>
        <p:spPr bwMode="auto">
          <a:xfrm>
            <a:off x="990600" y="0"/>
            <a:ext cx="2428875" cy="1885950"/>
          </a:xfrm>
          <a:prstGeom prst="rect">
            <a:avLst/>
          </a:prstGeom>
          <a:noFill/>
        </p:spPr>
      </p:pic>
      <p:pic>
        <p:nvPicPr>
          <p:cNvPr id="1034" name="Picture 10" descr="http://t1.gstatic.com/images?q=tbn:ANd9GcTA5MZrT4yjT9RqSxF75PcOQN8R6m_qr5WI6Pj35xGZF5yfJjK2PA:i.istockimg.com/file_thumbview_approve/5206006/2/stock-photo-5206006-rocks-and-minerals-corundum-ruby.jpg"/>
          <p:cNvPicPr>
            <a:picLocks noChangeAspect="1" noChangeArrowheads="1"/>
          </p:cNvPicPr>
          <p:nvPr/>
        </p:nvPicPr>
        <p:blipFill>
          <a:blip r:embed="rId9" cstate="print"/>
          <a:srcRect/>
          <a:stretch>
            <a:fillRect/>
          </a:stretch>
        </p:blipFill>
        <p:spPr bwMode="auto">
          <a:xfrm>
            <a:off x="1" y="1981200"/>
            <a:ext cx="2285999" cy="1743076"/>
          </a:xfrm>
          <a:prstGeom prst="rect">
            <a:avLst/>
          </a:prstGeom>
          <a:noFill/>
        </p:spPr>
      </p:pic>
      <p:pic>
        <p:nvPicPr>
          <p:cNvPr id="1036" name="Picture 12" descr="http://t3.gstatic.com/images?q=tbn:ANd9GcRpKzY6hbsxlxIwhmou_tShjFi5JQOOefTsdE3WeDCtWxpAL2Or:7474team14.wiki.westga.edu/file/view/minerals-not-rocks.jpg/348736114/minerals-not-rocks.jpg"/>
          <p:cNvPicPr>
            <a:picLocks noChangeAspect="1" noChangeArrowheads="1"/>
          </p:cNvPicPr>
          <p:nvPr/>
        </p:nvPicPr>
        <p:blipFill>
          <a:blip r:embed="rId10" cstate="print"/>
          <a:srcRect/>
          <a:stretch>
            <a:fillRect/>
          </a:stretch>
        </p:blipFill>
        <p:spPr bwMode="auto">
          <a:xfrm>
            <a:off x="6324600" y="0"/>
            <a:ext cx="2667000" cy="2028962"/>
          </a:xfrm>
          <a:prstGeom prst="rect">
            <a:avLst/>
          </a:prstGeom>
          <a:noFill/>
        </p:spPr>
      </p:pic>
      <p:sp>
        <p:nvSpPr>
          <p:cNvPr id="15" name="Rectangle 14"/>
          <p:cNvSpPr/>
          <p:nvPr/>
        </p:nvSpPr>
        <p:spPr>
          <a:xfrm>
            <a:off x="2209800" y="2819400"/>
            <a:ext cx="4708340" cy="769441"/>
          </a:xfrm>
          <a:prstGeom prst="rect">
            <a:avLst/>
          </a:prstGeom>
          <a:noFill/>
        </p:spPr>
        <p:txBody>
          <a:bodyPr wrap="none" lIns="91440" tIns="45720" rIns="91440" bIns="45720">
            <a:spAutoFit/>
          </a:bodyPr>
          <a:lstStyle/>
          <a:p>
            <a:pPr algn="ctr"/>
            <a:r>
              <a:rPr lang="en-US"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Rocks &amp; Minerals</a:t>
            </a:r>
            <a:endParaRPr lang="en-US" sz="4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dirty="0"/>
          </a:p>
        </p:txBody>
      </p:sp>
      <p:sp>
        <p:nvSpPr>
          <p:cNvPr id="4" name="Rectangle 3"/>
          <p:cNvSpPr/>
          <p:nvPr/>
        </p:nvSpPr>
        <p:spPr>
          <a:xfrm>
            <a:off x="457200" y="0"/>
            <a:ext cx="6074933" cy="923330"/>
          </a:xfrm>
          <a:prstGeom prst="rect">
            <a:avLst/>
          </a:prstGeom>
          <a:noFill/>
        </p:spPr>
        <p:txBody>
          <a:bodyPr wrap="none" lIns="91440" tIns="45720" rIns="91440" bIns="45720">
            <a:spAutoFit/>
          </a:bodyPr>
          <a:lstStyle/>
          <a:p>
            <a:pPr algn="ctr"/>
            <a:r>
              <a:rPr lang="en-US" sz="54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Mohs</a:t>
            </a: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Scale Poster</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79634" y="2967335"/>
            <a:ext cx="184730" cy="923330"/>
          </a:xfrm>
          <a:prstGeom prst="rect">
            <a:avLst/>
          </a:prstGeom>
          <a:noFill/>
        </p:spPr>
        <p:txBody>
          <a:bodyPr wrap="none" lIns="91440" tIns="45720" rIns="91440" bIns="45720">
            <a:spAutoFit/>
          </a:bodyPr>
          <a:lstStyle/>
          <a:p>
            <a:pPr algn="ct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Rectangle 6"/>
          <p:cNvSpPr/>
          <p:nvPr/>
        </p:nvSpPr>
        <p:spPr>
          <a:xfrm>
            <a:off x="-1" y="533400"/>
            <a:ext cx="9448801" cy="4955203"/>
          </a:xfrm>
          <a:prstGeom prst="rect">
            <a:avLst/>
          </a:prstGeom>
          <a:noFill/>
        </p:spPr>
        <p:txBody>
          <a:bodyPr wrap="square" lIns="91440" tIns="45720" rIns="91440" bIns="45720">
            <a:spAutoFit/>
          </a:bodyPr>
          <a:lstStyle/>
          <a:p>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Rocks and Minerals are examples of </a:t>
            </a:r>
            <a:r>
              <a:rPr lang="en-US" sz="2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natural resources. </a:t>
            </a:r>
          </a:p>
          <a:p>
            <a:endPar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36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2"/>
              </a:rPr>
              <a:t>Natural resources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are materials that </a:t>
            </a:r>
          </a:p>
          <a:p>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occur naturally on earth (not manmade). </a:t>
            </a:r>
          </a:p>
          <a:p>
            <a:endPar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Rocks and Minerals are also </a:t>
            </a:r>
          </a:p>
          <a:p>
            <a:r>
              <a:rPr lang="en-US" sz="36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non-renewable resources</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meaning that once they are used, they cannot be replaced easily. </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3200" dirty="0" smtClean="0"/>
              <a:t>Naturally occurring solid formed when one or more minerals come together </a:t>
            </a:r>
          </a:p>
          <a:p>
            <a:endParaRPr lang="en-US" sz="3200" dirty="0" smtClean="0"/>
          </a:p>
          <a:p>
            <a:pPr lvl="2">
              <a:buFont typeface="Wingdings" pitchFamily="2" charset="2"/>
              <a:buChar char="v"/>
            </a:pPr>
            <a:r>
              <a:rPr lang="en-US" sz="2600" dirty="0" smtClean="0"/>
              <a:t>Sedimentary </a:t>
            </a:r>
          </a:p>
          <a:p>
            <a:pPr lvl="2">
              <a:buFont typeface="Wingdings" pitchFamily="2" charset="2"/>
              <a:buChar char="v"/>
            </a:pPr>
            <a:r>
              <a:rPr lang="en-US" sz="2600" dirty="0" smtClean="0"/>
              <a:t>Igneous</a:t>
            </a:r>
          </a:p>
          <a:p>
            <a:pPr lvl="2">
              <a:buFont typeface="Wingdings" pitchFamily="2" charset="2"/>
              <a:buChar char="v"/>
            </a:pPr>
            <a:r>
              <a:rPr lang="en-US" sz="2600" dirty="0" smtClean="0"/>
              <a:t>Metamorphic </a:t>
            </a:r>
            <a:endParaRPr lang="en-US" sz="2600" dirty="0"/>
          </a:p>
        </p:txBody>
      </p:sp>
      <p:sp>
        <p:nvSpPr>
          <p:cNvPr id="4" name="Rectangle 3"/>
          <p:cNvSpPr/>
          <p:nvPr/>
        </p:nvSpPr>
        <p:spPr>
          <a:xfrm>
            <a:off x="309724" y="152400"/>
            <a:ext cx="2087431"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Rocks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When rocks are worn away by wind and rain, the broken-off pieces get transported down toward the seas by glaciers and rivers. They’re dumped when rivers lack the energy to carry them any farther. Particles and fragments build up like a layer cake as more debris piles on top. The long burial process squeezes the water out of this massive spongy sediment, turning it into solid rock.</a:t>
            </a:r>
          </a:p>
          <a:p>
            <a:pPr>
              <a:buNone/>
            </a:pPr>
            <a:r>
              <a:rPr lang="en-US" dirty="0" smtClean="0"/>
              <a:t>SAND STONE	COAL		    FLINT       </a:t>
            </a:r>
            <a:r>
              <a:rPr lang="en-US" sz="2400" dirty="0" smtClean="0"/>
              <a:t>ROCK SALT</a:t>
            </a:r>
            <a:endParaRPr lang="en-US" dirty="0"/>
          </a:p>
        </p:txBody>
      </p:sp>
      <p:sp>
        <p:nvSpPr>
          <p:cNvPr id="4" name="Rectangle 3"/>
          <p:cNvSpPr/>
          <p:nvPr/>
        </p:nvSpPr>
        <p:spPr>
          <a:xfrm>
            <a:off x="457200" y="152400"/>
            <a:ext cx="6452216"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Sedimentary Rocks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4100" name="Picture 4" descr="Coal"/>
          <p:cNvPicPr>
            <a:picLocks noChangeAspect="1" noChangeArrowheads="1"/>
          </p:cNvPicPr>
          <p:nvPr/>
        </p:nvPicPr>
        <p:blipFill>
          <a:blip r:embed="rId2" cstate="print"/>
          <a:srcRect/>
          <a:stretch>
            <a:fillRect/>
          </a:stretch>
        </p:blipFill>
        <p:spPr bwMode="auto">
          <a:xfrm>
            <a:off x="2819400" y="4495800"/>
            <a:ext cx="2032000" cy="1524000"/>
          </a:xfrm>
          <a:prstGeom prst="rect">
            <a:avLst/>
          </a:prstGeom>
          <a:noFill/>
        </p:spPr>
      </p:pic>
      <p:pic>
        <p:nvPicPr>
          <p:cNvPr id="4102" name="Picture 6" descr="Sandstone"/>
          <p:cNvPicPr>
            <a:picLocks noChangeAspect="1" noChangeArrowheads="1"/>
          </p:cNvPicPr>
          <p:nvPr/>
        </p:nvPicPr>
        <p:blipFill>
          <a:blip r:embed="rId3" cstate="print"/>
          <a:srcRect/>
          <a:stretch>
            <a:fillRect/>
          </a:stretch>
        </p:blipFill>
        <p:spPr bwMode="auto">
          <a:xfrm>
            <a:off x="381000" y="4572000"/>
            <a:ext cx="2057400" cy="1543051"/>
          </a:xfrm>
          <a:prstGeom prst="rect">
            <a:avLst/>
          </a:prstGeom>
          <a:noFill/>
        </p:spPr>
      </p:pic>
      <p:pic>
        <p:nvPicPr>
          <p:cNvPr id="4104" name="Picture 8" descr="Flint"/>
          <p:cNvPicPr>
            <a:picLocks noChangeAspect="1" noChangeArrowheads="1"/>
          </p:cNvPicPr>
          <p:nvPr/>
        </p:nvPicPr>
        <p:blipFill>
          <a:blip r:embed="rId4" cstate="print"/>
          <a:srcRect/>
          <a:stretch>
            <a:fillRect/>
          </a:stretch>
        </p:blipFill>
        <p:spPr bwMode="auto">
          <a:xfrm>
            <a:off x="4953000" y="4648200"/>
            <a:ext cx="1930399" cy="1447800"/>
          </a:xfrm>
          <a:prstGeom prst="rect">
            <a:avLst/>
          </a:prstGeom>
          <a:noFill/>
        </p:spPr>
      </p:pic>
      <p:pic>
        <p:nvPicPr>
          <p:cNvPr id="4106" name="Picture 10" descr="Rock Salt"/>
          <p:cNvPicPr>
            <a:picLocks noChangeAspect="1" noChangeArrowheads="1"/>
          </p:cNvPicPr>
          <p:nvPr/>
        </p:nvPicPr>
        <p:blipFill>
          <a:blip r:embed="rId5" cstate="print"/>
          <a:srcRect/>
          <a:stretch>
            <a:fillRect/>
          </a:stretch>
        </p:blipFill>
        <p:spPr bwMode="auto">
          <a:xfrm>
            <a:off x="7010400" y="4495800"/>
            <a:ext cx="1737783" cy="130333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This hot group start out as liquid rock deep within Earth. If they reach the surface, they spill out over the  group as lava and explode out of volcanoes. When it cools, it forms a solid matrix of interlocking crystals. </a:t>
            </a:r>
          </a:p>
          <a:p>
            <a:endParaRPr lang="en-US" dirty="0" smtClean="0"/>
          </a:p>
          <a:p>
            <a:pPr>
              <a:buNone/>
            </a:pPr>
            <a:r>
              <a:rPr lang="en-US" dirty="0" smtClean="0"/>
              <a:t>GRANITE		DIORITE		PUMICE</a:t>
            </a:r>
            <a:endParaRPr lang="en-US" dirty="0"/>
          </a:p>
        </p:txBody>
      </p:sp>
      <p:sp>
        <p:nvSpPr>
          <p:cNvPr id="4" name="Rectangle 3"/>
          <p:cNvSpPr/>
          <p:nvPr/>
        </p:nvSpPr>
        <p:spPr>
          <a:xfrm>
            <a:off x="533400" y="228600"/>
            <a:ext cx="478207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Igneous Rocks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8436" name="Picture 4" descr="Granite"/>
          <p:cNvPicPr>
            <a:picLocks noChangeAspect="1" noChangeArrowheads="1"/>
          </p:cNvPicPr>
          <p:nvPr/>
        </p:nvPicPr>
        <p:blipFill>
          <a:blip r:embed="rId2" cstate="print"/>
          <a:srcRect/>
          <a:stretch>
            <a:fillRect/>
          </a:stretch>
        </p:blipFill>
        <p:spPr bwMode="auto">
          <a:xfrm>
            <a:off x="0" y="3886200"/>
            <a:ext cx="2550583" cy="1912938"/>
          </a:xfrm>
          <a:prstGeom prst="rect">
            <a:avLst/>
          </a:prstGeom>
          <a:noFill/>
        </p:spPr>
      </p:pic>
      <p:pic>
        <p:nvPicPr>
          <p:cNvPr id="18438" name="Picture 6" descr="Diorite"/>
          <p:cNvPicPr>
            <a:picLocks noChangeAspect="1" noChangeArrowheads="1"/>
          </p:cNvPicPr>
          <p:nvPr/>
        </p:nvPicPr>
        <p:blipFill>
          <a:blip r:embed="rId3" cstate="print"/>
          <a:srcRect/>
          <a:stretch>
            <a:fillRect/>
          </a:stretch>
        </p:blipFill>
        <p:spPr bwMode="auto">
          <a:xfrm>
            <a:off x="2667000" y="3886200"/>
            <a:ext cx="2590800" cy="1943101"/>
          </a:xfrm>
          <a:prstGeom prst="rect">
            <a:avLst/>
          </a:prstGeom>
          <a:noFill/>
        </p:spPr>
      </p:pic>
      <p:pic>
        <p:nvPicPr>
          <p:cNvPr id="18440" name="Picture 8" descr="Pumice"/>
          <p:cNvPicPr>
            <a:picLocks noChangeAspect="1" noChangeArrowheads="1"/>
          </p:cNvPicPr>
          <p:nvPr/>
        </p:nvPicPr>
        <p:blipFill>
          <a:blip r:embed="rId4" cstate="print"/>
          <a:srcRect/>
          <a:stretch>
            <a:fillRect/>
          </a:stretch>
        </p:blipFill>
        <p:spPr bwMode="auto">
          <a:xfrm>
            <a:off x="5867400" y="3886200"/>
            <a:ext cx="2946399" cy="2209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Start out as one type of rock but change when heated up or put under pressure. </a:t>
            </a:r>
          </a:p>
          <a:p>
            <a:endParaRPr lang="en-US" dirty="0" smtClean="0"/>
          </a:p>
          <a:p>
            <a:endParaRPr lang="en-US" dirty="0" smtClean="0"/>
          </a:p>
          <a:p>
            <a:pPr>
              <a:buNone/>
            </a:pPr>
            <a:r>
              <a:rPr lang="en-US" dirty="0" smtClean="0"/>
              <a:t>			SLATE				MARBLE</a:t>
            </a:r>
            <a:endParaRPr lang="en-US" dirty="0"/>
          </a:p>
        </p:txBody>
      </p:sp>
      <p:sp>
        <p:nvSpPr>
          <p:cNvPr id="4" name="Rectangle 3"/>
          <p:cNvSpPr/>
          <p:nvPr/>
        </p:nvSpPr>
        <p:spPr>
          <a:xfrm>
            <a:off x="457200" y="152400"/>
            <a:ext cx="6354625"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Metamorphic Rock</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9458" name="Picture 2" descr="Marble"/>
          <p:cNvPicPr>
            <a:picLocks noChangeAspect="1" noChangeArrowheads="1"/>
          </p:cNvPicPr>
          <p:nvPr/>
        </p:nvPicPr>
        <p:blipFill>
          <a:blip r:embed="rId2" cstate="print"/>
          <a:srcRect/>
          <a:stretch>
            <a:fillRect/>
          </a:stretch>
        </p:blipFill>
        <p:spPr bwMode="auto">
          <a:xfrm>
            <a:off x="4800600" y="3505200"/>
            <a:ext cx="3619500" cy="2714626"/>
          </a:xfrm>
          <a:prstGeom prst="rect">
            <a:avLst/>
          </a:prstGeom>
          <a:noFill/>
        </p:spPr>
      </p:pic>
      <p:pic>
        <p:nvPicPr>
          <p:cNvPr id="19460" name="Picture 4" descr="slate"/>
          <p:cNvPicPr>
            <a:picLocks noChangeAspect="1" noChangeArrowheads="1"/>
          </p:cNvPicPr>
          <p:nvPr/>
        </p:nvPicPr>
        <p:blipFill>
          <a:blip r:embed="rId3" cstate="print"/>
          <a:srcRect/>
          <a:stretch>
            <a:fillRect/>
          </a:stretch>
        </p:blipFill>
        <p:spPr bwMode="auto">
          <a:xfrm>
            <a:off x="914400" y="3505200"/>
            <a:ext cx="3619500" cy="27146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Naturally occurring solid with definite chemical makeup. </a:t>
            </a:r>
          </a:p>
          <a:p>
            <a:endParaRPr lang="en-US" dirty="0" smtClean="0"/>
          </a:p>
          <a:p>
            <a:pPr>
              <a:buNone/>
            </a:pPr>
            <a:r>
              <a:rPr lang="en-US" dirty="0" smtClean="0"/>
              <a:t>QUARTZ					   GYPSUM</a:t>
            </a:r>
          </a:p>
          <a:p>
            <a:pPr>
              <a:buNone/>
            </a:pPr>
            <a:endParaRPr lang="en-US" dirty="0" smtClean="0"/>
          </a:p>
          <a:p>
            <a:pPr>
              <a:buNone/>
            </a:pPr>
            <a:r>
              <a:rPr lang="en-US" dirty="0" smtClean="0"/>
              <a:t>				OLIVINE</a:t>
            </a:r>
          </a:p>
          <a:p>
            <a:pPr>
              <a:buNone/>
            </a:pPr>
            <a:endParaRPr lang="en-US" dirty="0" smtClean="0"/>
          </a:p>
          <a:p>
            <a:pPr>
              <a:buNone/>
            </a:pPr>
            <a:r>
              <a:rPr lang="en-US" dirty="0" smtClean="0"/>
              <a:t>							      FLURITE</a:t>
            </a:r>
          </a:p>
        </p:txBody>
      </p:sp>
      <p:sp>
        <p:nvSpPr>
          <p:cNvPr id="4" name="Rectangle 3"/>
          <p:cNvSpPr/>
          <p:nvPr/>
        </p:nvSpPr>
        <p:spPr>
          <a:xfrm>
            <a:off x="457200" y="152400"/>
            <a:ext cx="2930610"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Minerals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0482" name="Picture 2" descr="fluorite"/>
          <p:cNvPicPr>
            <a:picLocks noChangeAspect="1" noChangeArrowheads="1"/>
          </p:cNvPicPr>
          <p:nvPr/>
        </p:nvPicPr>
        <p:blipFill>
          <a:blip r:embed="rId2" cstate="print"/>
          <a:srcRect/>
          <a:stretch>
            <a:fillRect/>
          </a:stretch>
        </p:blipFill>
        <p:spPr bwMode="auto">
          <a:xfrm>
            <a:off x="5867400" y="4572000"/>
            <a:ext cx="2819400" cy="1807308"/>
          </a:xfrm>
          <a:prstGeom prst="rect">
            <a:avLst/>
          </a:prstGeom>
          <a:noFill/>
        </p:spPr>
      </p:pic>
      <p:pic>
        <p:nvPicPr>
          <p:cNvPr id="20484" name="Picture 4" descr=" Gypsum"/>
          <p:cNvPicPr>
            <a:picLocks noChangeAspect="1" noChangeArrowheads="1"/>
          </p:cNvPicPr>
          <p:nvPr/>
        </p:nvPicPr>
        <p:blipFill>
          <a:blip r:embed="rId3" cstate="print"/>
          <a:srcRect/>
          <a:stretch>
            <a:fillRect/>
          </a:stretch>
        </p:blipFill>
        <p:spPr bwMode="auto">
          <a:xfrm>
            <a:off x="5638800" y="2590800"/>
            <a:ext cx="3048000" cy="1564106"/>
          </a:xfrm>
          <a:prstGeom prst="rect">
            <a:avLst/>
          </a:prstGeom>
          <a:noFill/>
        </p:spPr>
      </p:pic>
      <p:pic>
        <p:nvPicPr>
          <p:cNvPr id="20486" name="Picture 6" descr="Olivine"/>
          <p:cNvPicPr>
            <a:picLocks noChangeAspect="1" noChangeArrowheads="1"/>
          </p:cNvPicPr>
          <p:nvPr/>
        </p:nvPicPr>
        <p:blipFill>
          <a:blip r:embed="rId4" cstate="print"/>
          <a:srcRect/>
          <a:stretch>
            <a:fillRect/>
          </a:stretch>
        </p:blipFill>
        <p:spPr bwMode="auto">
          <a:xfrm>
            <a:off x="2590800" y="3657600"/>
            <a:ext cx="2550583" cy="1912938"/>
          </a:xfrm>
          <a:prstGeom prst="rect">
            <a:avLst/>
          </a:prstGeom>
          <a:noFill/>
        </p:spPr>
      </p:pic>
      <p:pic>
        <p:nvPicPr>
          <p:cNvPr id="20488" name="Picture 8" descr="http://t3.gstatic.com/images?q=tbn:ANd9GcS7MhdTeWO3pf4SdW8PfcCuqaCymrFB8pSuzopniF3TLmKDmWVZAg:static.ddmcdn.com/gif/quartz-watch-crystal.jpg"/>
          <p:cNvPicPr>
            <a:picLocks noChangeAspect="1" noChangeArrowheads="1"/>
          </p:cNvPicPr>
          <p:nvPr/>
        </p:nvPicPr>
        <p:blipFill>
          <a:blip r:embed="rId5" cstate="print"/>
          <a:srcRect/>
          <a:stretch>
            <a:fillRect/>
          </a:stretch>
        </p:blipFill>
        <p:spPr bwMode="auto">
          <a:xfrm>
            <a:off x="228600" y="2590800"/>
            <a:ext cx="2209800" cy="18573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Unlike most minerals, they are made up of only one type of atom and are unearthed in the purest form possible-one element. These are the chemicals that make up the periodic table (including metals &amp; nonmetals). </a:t>
            </a:r>
          </a:p>
          <a:p>
            <a:pPr>
              <a:buNone/>
            </a:pPr>
            <a:endParaRPr lang="en-US" dirty="0" smtClean="0"/>
          </a:p>
          <a:p>
            <a:pPr>
              <a:buNone/>
            </a:pPr>
            <a:r>
              <a:rPr lang="en-US" dirty="0" smtClean="0"/>
              <a:t>	GOLD		   GRAPHITE		    SILVER</a:t>
            </a:r>
            <a:endParaRPr lang="en-US" dirty="0"/>
          </a:p>
        </p:txBody>
      </p:sp>
      <p:sp>
        <p:nvSpPr>
          <p:cNvPr id="4" name="Rectangle 3"/>
          <p:cNvSpPr/>
          <p:nvPr/>
        </p:nvSpPr>
        <p:spPr>
          <a:xfrm>
            <a:off x="457200" y="152400"/>
            <a:ext cx="2411238"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Purists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2530" name="Picture 2" descr="http://t0.gstatic.com/images?q=tbn:ANd9GcRr_Pbm2nJgOQoE6iq1253AK635zCweCT8xDGtvJxhXviePhKcG:www.goldrushexpeditions.com/wp-content/uploads/2013/02/1.12352.jpg"/>
          <p:cNvPicPr>
            <a:picLocks noChangeAspect="1" noChangeArrowheads="1"/>
          </p:cNvPicPr>
          <p:nvPr/>
        </p:nvPicPr>
        <p:blipFill>
          <a:blip r:embed="rId2" cstate="print"/>
          <a:srcRect/>
          <a:stretch>
            <a:fillRect/>
          </a:stretch>
        </p:blipFill>
        <p:spPr bwMode="auto">
          <a:xfrm>
            <a:off x="304800" y="3886200"/>
            <a:ext cx="2628900" cy="1743076"/>
          </a:xfrm>
          <a:prstGeom prst="rect">
            <a:avLst/>
          </a:prstGeom>
          <a:noFill/>
        </p:spPr>
      </p:pic>
      <p:pic>
        <p:nvPicPr>
          <p:cNvPr id="22532" name="Picture 4" descr="http://t0.gstatic.com/images?q=tbn:ANd9GcRHnDWqQTe6KJ5k81rvqpZbOtIrendGsTurksxjjNr4mFp-OPOmDQ:geology.com/minerals/photos/graphite-204.jpg"/>
          <p:cNvPicPr>
            <a:picLocks noChangeAspect="1" noChangeArrowheads="1"/>
          </p:cNvPicPr>
          <p:nvPr/>
        </p:nvPicPr>
        <p:blipFill>
          <a:blip r:embed="rId3" cstate="print"/>
          <a:srcRect/>
          <a:stretch>
            <a:fillRect/>
          </a:stretch>
        </p:blipFill>
        <p:spPr bwMode="auto">
          <a:xfrm>
            <a:off x="3124200" y="3810000"/>
            <a:ext cx="2466975" cy="1847851"/>
          </a:xfrm>
          <a:prstGeom prst="rect">
            <a:avLst/>
          </a:prstGeom>
          <a:noFill/>
        </p:spPr>
      </p:pic>
      <p:pic>
        <p:nvPicPr>
          <p:cNvPr id="22534" name="Picture 6" descr="http://t2.gstatic.com/images?q=tbn:ANd9GcTPRqy9vI_wWqH3c5FHHKVGeSYP3OLB9j3_urKqJ2sK-rLo24_Gxg:images-of-elements.com/silver-2.jpg"/>
          <p:cNvPicPr>
            <a:picLocks noChangeAspect="1" noChangeArrowheads="1"/>
          </p:cNvPicPr>
          <p:nvPr/>
        </p:nvPicPr>
        <p:blipFill>
          <a:blip r:embed="rId4" cstate="print"/>
          <a:srcRect/>
          <a:stretch>
            <a:fillRect/>
          </a:stretch>
        </p:blipFill>
        <p:spPr bwMode="auto">
          <a:xfrm>
            <a:off x="5943600" y="3810000"/>
            <a:ext cx="2143125" cy="21431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The group that dazzles &amp; sparkles!! They are exceptionally fine looking crystals that are rare and hold a value. When cut and polished they become gemstones. </a:t>
            </a:r>
          </a:p>
          <a:p>
            <a:endParaRPr lang="en-US" dirty="0" smtClean="0"/>
          </a:p>
          <a:p>
            <a:pPr>
              <a:buNone/>
            </a:pPr>
            <a:r>
              <a:rPr lang="en-US" dirty="0" smtClean="0"/>
              <a:t>		DIAMOND			CORUNDUM</a:t>
            </a:r>
            <a:endParaRPr lang="en-US" dirty="0"/>
          </a:p>
        </p:txBody>
      </p:sp>
      <p:sp>
        <p:nvSpPr>
          <p:cNvPr id="4" name="Rectangle 3"/>
          <p:cNvSpPr/>
          <p:nvPr/>
        </p:nvSpPr>
        <p:spPr>
          <a:xfrm>
            <a:off x="457200" y="152400"/>
            <a:ext cx="2087431"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Gems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1506" name="Picture 2" descr="http://t1.gstatic.com/images?q=tbn:ANd9GcRcMhqKt4DrQNw-rY98IwiyDoTwpSge845UmOtFFpVdfJhUrpTc:tranloi.com/wp-content/uploads/2012/04/A-diamond-in-the-rough.jpeg"/>
          <p:cNvPicPr>
            <a:picLocks noChangeAspect="1" noChangeArrowheads="1"/>
          </p:cNvPicPr>
          <p:nvPr/>
        </p:nvPicPr>
        <p:blipFill>
          <a:blip r:embed="rId2" cstate="print"/>
          <a:srcRect/>
          <a:stretch>
            <a:fillRect/>
          </a:stretch>
        </p:blipFill>
        <p:spPr bwMode="auto">
          <a:xfrm>
            <a:off x="685800" y="3352800"/>
            <a:ext cx="3052896" cy="2719388"/>
          </a:xfrm>
          <a:prstGeom prst="rect">
            <a:avLst/>
          </a:prstGeom>
          <a:noFill/>
        </p:spPr>
      </p:pic>
      <p:pic>
        <p:nvPicPr>
          <p:cNvPr id="21508" name="Picture 4" descr="http://t3.gstatic.com/images?q=tbn:ANd9GcT9kG9wpyD9fNkP-S7TiVDPw6iA0jPe0jXKeNh9vN5FLjTv943s:www.mindat.org/photos/0054824001218904905.jpg"/>
          <p:cNvPicPr>
            <a:picLocks noChangeAspect="1" noChangeArrowheads="1"/>
          </p:cNvPicPr>
          <p:nvPr/>
        </p:nvPicPr>
        <p:blipFill>
          <a:blip r:embed="rId3" cstate="print"/>
          <a:srcRect/>
          <a:stretch>
            <a:fillRect/>
          </a:stretch>
        </p:blipFill>
        <p:spPr bwMode="auto">
          <a:xfrm>
            <a:off x="4800600" y="3429000"/>
            <a:ext cx="2514600" cy="261747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2972</TotalTime>
  <Words>309</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Origin</vt:lpstr>
      <vt:lpstr>Slide 1</vt:lpstr>
      <vt:lpstr>Slide 2</vt:lpstr>
      <vt:lpstr>Slide 3</vt:lpstr>
      <vt:lpstr>Slide 4</vt:lpstr>
      <vt:lpstr>Slide 5</vt:lpstr>
      <vt:lpstr>Slide 6</vt:lpstr>
      <vt:lpstr>Slide 7</vt:lpstr>
      <vt:lpstr>Slide 8</vt:lpstr>
      <vt:lpstr>Slide 9</vt:lpstr>
      <vt:lpstr>Slide 10</vt:lpstr>
    </vt:vector>
  </TitlesOfParts>
  <Company>Johnson City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pc</cp:lastModifiedBy>
  <cp:revision>9</cp:revision>
  <dcterms:created xsi:type="dcterms:W3CDTF">2013-09-20T21:50:51Z</dcterms:created>
  <dcterms:modified xsi:type="dcterms:W3CDTF">2013-09-22T23:23:17Z</dcterms:modified>
</cp:coreProperties>
</file>